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notesMasterIdLst>
    <p:notesMasterId r:id="rId11"/>
  </p:notesMasterIdLst>
  <p:sldSz cx="14630400" cy="8229600"/>
  <p:notesSz cx="8229600" cy="14630400"/>
  <p:embeddedFontLst>
    <p:embeddedFont>
      <p:font typeface="Petrona"/>
      <p:regular r:id="rId16"/>
    </p:embeddedFont>
    <p:embeddedFont>
      <p:font typeface="Petrona"/>
      <p:regular r:id="rId17"/>
    </p:embeddedFont>
    <p:embeddedFont>
      <p:font typeface="Petrona"/>
      <p:regular r:id="rId18"/>
    </p:embeddedFont>
    <p:embeddedFont>
      <p:font typeface="Petrona"/>
      <p:regular r:id="rId19"/>
    </p:embeddedFont>
    <p:embeddedFont>
      <p:font typeface="Inter"/>
      <p:regular r:id="rId20"/>
    </p:embeddedFont>
    <p:embeddedFont>
      <p:font typeface="Inter"/>
      <p:regular r:id="rId21"/>
    </p:embeddedFont>
    <p:embeddedFont>
      <p:font typeface="Inter"/>
      <p:regular r:id="rId22"/>
    </p:embeddedFont>
    <p:embeddedFont>
      <p:font typeface="Inter"/>
      <p:regular r:id="rId23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6" Type="http://schemas.openxmlformats.org/officeDocument/2006/relationships/font" Target="fonts/font1.fntdata"/><Relationship Id="rId17" Type="http://schemas.openxmlformats.org/officeDocument/2006/relationships/font" Target="fonts/font2.fntdata"/><Relationship Id="rId18" Type="http://schemas.openxmlformats.org/officeDocument/2006/relationships/font" Target="fonts/font3.fntdata"/><Relationship Id="rId19" Type="http://schemas.openxmlformats.org/officeDocument/2006/relationships/font" Target="fonts/font4.fntdata"/><Relationship Id="rId20" Type="http://schemas.openxmlformats.org/officeDocument/2006/relationships/font" Target="fonts/font5.fntdata"/><Relationship Id="rId21" Type="http://schemas.openxmlformats.org/officeDocument/2006/relationships/font" Target="fonts/font6.fntdata"/><Relationship Id="rId22" Type="http://schemas.openxmlformats.org/officeDocument/2006/relationships/font" Target="fonts/font7.fntdata"/><Relationship Id="rId23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slideLayout" Target="../slideLayouts/slideLayout8.xml"/><Relationship Id="rId6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slideLayout" Target="../slideLayouts/slideLayout9.xml"/><Relationship Id="rId6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164788"/>
            <a:ext cx="7556421" cy="41081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8050"/>
              </a:lnSpc>
              <a:buNone/>
            </a:pPr>
            <a:r>
              <a:rPr lang="en-US" sz="64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Fake News Recognition with Basic Machine Learning</a:t>
            </a:r>
            <a:endParaRPr lang="en-US" sz="6450" dirty="0"/>
          </a:p>
        </p:txBody>
      </p:sp>
      <p:sp>
        <p:nvSpPr>
          <p:cNvPr id="4" name="Text 1"/>
          <p:cNvSpPr/>
          <p:nvPr/>
        </p:nvSpPr>
        <p:spPr>
          <a:xfrm>
            <a:off x="6280190" y="5613083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 today's digital age, the rapid spread of misinformation, or "fake news," has become a significant challenge. This presentation explores the use of basic machine learning techniques to develop a system capable of recognizing and flagging potential fake news articles.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058228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Problem Statement</a:t>
            </a:r>
            <a:endParaRPr lang="en-US" sz="4650" dirty="0"/>
          </a:p>
        </p:txBody>
      </p:sp>
      <p:sp>
        <p:nvSpPr>
          <p:cNvPr id="4" name="Shape 1"/>
          <p:cNvSpPr/>
          <p:nvPr/>
        </p:nvSpPr>
        <p:spPr>
          <a:xfrm>
            <a:off x="6280190" y="239780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458903" y="2474238"/>
            <a:ext cx="152876" cy="357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28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</a:t>
            </a:r>
            <a:endParaRPr lang="en-US" sz="2800" dirty="0"/>
          </a:p>
        </p:txBody>
      </p:sp>
      <p:sp>
        <p:nvSpPr>
          <p:cNvPr id="6" name="Text 3"/>
          <p:cNvSpPr/>
          <p:nvPr/>
        </p:nvSpPr>
        <p:spPr>
          <a:xfrm>
            <a:off x="7017306" y="2397800"/>
            <a:ext cx="2927747" cy="744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Escalating Misinformation</a:t>
            </a:r>
            <a:endParaRPr lang="en-US" sz="2300" dirty="0"/>
          </a:p>
        </p:txBody>
      </p:sp>
      <p:sp>
        <p:nvSpPr>
          <p:cNvPr id="7" name="Text 4"/>
          <p:cNvSpPr/>
          <p:nvPr/>
        </p:nvSpPr>
        <p:spPr>
          <a:xfrm>
            <a:off x="7017306" y="3278029"/>
            <a:ext cx="2927747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proliferation of fake news online has led to the spread of misinformation, eroding public trust and causing real-world consequences.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10171867" y="239780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0325695" y="2474238"/>
            <a:ext cx="202525" cy="357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28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</a:t>
            </a:r>
            <a:endParaRPr lang="en-US" sz="2800" dirty="0"/>
          </a:p>
        </p:txBody>
      </p:sp>
      <p:sp>
        <p:nvSpPr>
          <p:cNvPr id="10" name="Text 7"/>
          <p:cNvSpPr/>
          <p:nvPr/>
        </p:nvSpPr>
        <p:spPr>
          <a:xfrm>
            <a:off x="10908983" y="2397800"/>
            <a:ext cx="2927747" cy="744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Lack of Reliable Detection</a:t>
            </a:r>
            <a:endParaRPr lang="en-US" sz="2300" dirty="0"/>
          </a:p>
        </p:txBody>
      </p:sp>
      <p:sp>
        <p:nvSpPr>
          <p:cNvPr id="11" name="Text 8"/>
          <p:cNvSpPr/>
          <p:nvPr/>
        </p:nvSpPr>
        <p:spPr>
          <a:xfrm>
            <a:off x="10908983" y="3278029"/>
            <a:ext cx="2927747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Existing methods for identifying fake news often rely on manual review, which is time-consuming and can be subjective.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6280190" y="593740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434257" y="6013847"/>
            <a:ext cx="202168" cy="357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28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</a:t>
            </a:r>
            <a:endParaRPr lang="en-US" sz="2800" dirty="0"/>
          </a:p>
        </p:txBody>
      </p:sp>
      <p:sp>
        <p:nvSpPr>
          <p:cNvPr id="14" name="Text 11"/>
          <p:cNvSpPr/>
          <p:nvPr/>
        </p:nvSpPr>
        <p:spPr>
          <a:xfrm>
            <a:off x="7017306" y="5937409"/>
            <a:ext cx="3985617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Need for Automated Solution</a:t>
            </a:r>
            <a:endParaRPr lang="en-US" sz="2300" dirty="0"/>
          </a:p>
        </p:txBody>
      </p:sp>
      <p:sp>
        <p:nvSpPr>
          <p:cNvPr id="15" name="Text 12"/>
          <p:cNvSpPr/>
          <p:nvPr/>
        </p:nvSpPr>
        <p:spPr>
          <a:xfrm>
            <a:off x="7017306" y="6445567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There is a pressing need for an automated, scalable system to detect and flag potential fake news articles in real-time.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50388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Objective</a:t>
            </a:r>
            <a:endParaRPr lang="en-US" sz="4650" dirty="0"/>
          </a:p>
        </p:txBody>
      </p:sp>
      <p:sp>
        <p:nvSpPr>
          <p:cNvPr id="3" name="Text 1"/>
          <p:cNvSpPr/>
          <p:nvPr/>
        </p:nvSpPr>
        <p:spPr>
          <a:xfrm>
            <a:off x="793790" y="3461623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Accurate Detection</a:t>
            </a:r>
            <a:endParaRPr lang="en-US" sz="2300" dirty="0"/>
          </a:p>
        </p:txBody>
      </p:sp>
      <p:sp>
        <p:nvSpPr>
          <p:cNvPr id="4" name="Text 2"/>
          <p:cNvSpPr/>
          <p:nvPr/>
        </p:nvSpPr>
        <p:spPr>
          <a:xfrm>
            <a:off x="793790" y="4060508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Develop a machine learning model that can reliably identify fake news articles with a high degree of accuracy.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461623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Scalable Solution</a:t>
            </a:r>
            <a:endParaRPr lang="en-US" sz="2300" dirty="0"/>
          </a:p>
        </p:txBody>
      </p:sp>
      <p:sp>
        <p:nvSpPr>
          <p:cNvPr id="6" name="Text 4"/>
          <p:cNvSpPr/>
          <p:nvPr/>
        </p:nvSpPr>
        <p:spPr>
          <a:xfrm>
            <a:off x="5332928" y="4060508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Create a system that can process and analyze large volumes of online content in real-time to combat the spread of misinformation.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461623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Enhance Public Trust</a:t>
            </a:r>
            <a:endParaRPr lang="en-US" sz="2300" dirty="0"/>
          </a:p>
        </p:txBody>
      </p:sp>
      <p:sp>
        <p:nvSpPr>
          <p:cNvPr id="8" name="Text 6"/>
          <p:cNvSpPr/>
          <p:nvPr/>
        </p:nvSpPr>
        <p:spPr>
          <a:xfrm>
            <a:off x="9872067" y="4060508"/>
            <a:ext cx="3978116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Empower users with the ability to discern between factual and fabricated information, promoting a more informed and trusted online ecosystem.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3019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62119" y="598765"/>
            <a:ext cx="5715953" cy="7144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45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System Architecture</a:t>
            </a:r>
            <a:endParaRPr lang="en-US" sz="4500" dirty="0"/>
          </a:p>
        </p:txBody>
      </p:sp>
      <p:sp>
        <p:nvSpPr>
          <p:cNvPr id="4" name="Shape 1"/>
          <p:cNvSpPr/>
          <p:nvPr/>
        </p:nvSpPr>
        <p:spPr>
          <a:xfrm>
            <a:off x="1073468" y="1639848"/>
            <a:ext cx="30480" cy="5991582"/>
          </a:xfrm>
          <a:prstGeom prst="roundRect">
            <a:avLst>
              <a:gd name="adj" fmla="val 300057"/>
            </a:avLst>
          </a:prstGeom>
          <a:solidFill>
            <a:srgbClr val="B2D4E5"/>
          </a:solidFill>
          <a:ln/>
        </p:spPr>
      </p:sp>
      <p:sp>
        <p:nvSpPr>
          <p:cNvPr id="5" name="Shape 2"/>
          <p:cNvSpPr/>
          <p:nvPr/>
        </p:nvSpPr>
        <p:spPr>
          <a:xfrm>
            <a:off x="1303199" y="2114431"/>
            <a:ext cx="762119" cy="30480"/>
          </a:xfrm>
          <a:prstGeom prst="roundRect">
            <a:avLst>
              <a:gd name="adj" fmla="val 300057"/>
            </a:avLst>
          </a:prstGeom>
          <a:solidFill>
            <a:srgbClr val="B2D4E5"/>
          </a:solidFill>
          <a:ln/>
        </p:spPr>
      </p:sp>
      <p:sp>
        <p:nvSpPr>
          <p:cNvPr id="6" name="Shape 3"/>
          <p:cNvSpPr/>
          <p:nvPr/>
        </p:nvSpPr>
        <p:spPr>
          <a:xfrm>
            <a:off x="843736" y="1884759"/>
            <a:ext cx="489942" cy="489942"/>
          </a:xfrm>
          <a:prstGeom prst="roundRect">
            <a:avLst>
              <a:gd name="adj" fmla="val 18667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1015305" y="1958221"/>
            <a:ext cx="146804" cy="3430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27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</a:t>
            </a:r>
            <a:endParaRPr lang="en-US" sz="2700" dirty="0"/>
          </a:p>
        </p:txBody>
      </p:sp>
      <p:sp>
        <p:nvSpPr>
          <p:cNvPr id="8" name="Text 5"/>
          <p:cNvSpPr/>
          <p:nvPr/>
        </p:nvSpPr>
        <p:spPr>
          <a:xfrm>
            <a:off x="2286357" y="1857494"/>
            <a:ext cx="2857976" cy="3571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Data Collection</a:t>
            </a:r>
            <a:endParaRPr lang="en-US" sz="2250" dirty="0"/>
          </a:p>
        </p:txBody>
      </p:sp>
      <p:sp>
        <p:nvSpPr>
          <p:cNvPr id="9" name="Text 6"/>
          <p:cNvSpPr/>
          <p:nvPr/>
        </p:nvSpPr>
        <p:spPr>
          <a:xfrm>
            <a:off x="2286357" y="2345293"/>
            <a:ext cx="6095524" cy="6967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Gather a diverse dataset of verified news articles and known instances of fake news.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1303199" y="3951923"/>
            <a:ext cx="762119" cy="30480"/>
          </a:xfrm>
          <a:prstGeom prst="roundRect">
            <a:avLst>
              <a:gd name="adj" fmla="val 300057"/>
            </a:avLst>
          </a:prstGeom>
          <a:solidFill>
            <a:srgbClr val="B2D4E5"/>
          </a:solidFill>
          <a:ln/>
        </p:spPr>
      </p:sp>
      <p:sp>
        <p:nvSpPr>
          <p:cNvPr id="11" name="Shape 8"/>
          <p:cNvSpPr/>
          <p:nvPr/>
        </p:nvSpPr>
        <p:spPr>
          <a:xfrm>
            <a:off x="843736" y="3722251"/>
            <a:ext cx="489942" cy="489942"/>
          </a:xfrm>
          <a:prstGeom prst="roundRect">
            <a:avLst>
              <a:gd name="adj" fmla="val 18667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991493" y="3795713"/>
            <a:ext cx="194429" cy="3430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27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</a:t>
            </a:r>
            <a:endParaRPr lang="en-US" sz="2700" dirty="0"/>
          </a:p>
        </p:txBody>
      </p:sp>
      <p:sp>
        <p:nvSpPr>
          <p:cNvPr id="13" name="Text 10"/>
          <p:cNvSpPr/>
          <p:nvPr/>
        </p:nvSpPr>
        <p:spPr>
          <a:xfrm>
            <a:off x="2286357" y="3694986"/>
            <a:ext cx="2857976" cy="3571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Feature Extraction</a:t>
            </a:r>
            <a:endParaRPr lang="en-US" sz="2250" dirty="0"/>
          </a:p>
        </p:txBody>
      </p:sp>
      <p:sp>
        <p:nvSpPr>
          <p:cNvPr id="14" name="Text 11"/>
          <p:cNvSpPr/>
          <p:nvPr/>
        </p:nvSpPr>
        <p:spPr>
          <a:xfrm>
            <a:off x="2286357" y="4182785"/>
            <a:ext cx="6095524" cy="10451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Analyze the textual, linguistic, and metadata features of the collected data to identify patterns and indicators of fake news.</a:t>
            </a:r>
            <a:endParaRPr lang="en-US" sz="1700" dirty="0"/>
          </a:p>
        </p:txBody>
      </p:sp>
      <p:sp>
        <p:nvSpPr>
          <p:cNvPr id="15" name="Shape 12"/>
          <p:cNvSpPr/>
          <p:nvPr/>
        </p:nvSpPr>
        <p:spPr>
          <a:xfrm>
            <a:off x="1303199" y="6137791"/>
            <a:ext cx="762119" cy="30480"/>
          </a:xfrm>
          <a:prstGeom prst="roundRect">
            <a:avLst>
              <a:gd name="adj" fmla="val 300057"/>
            </a:avLst>
          </a:prstGeom>
          <a:solidFill>
            <a:srgbClr val="B2D4E5"/>
          </a:solidFill>
          <a:ln/>
        </p:spPr>
      </p:sp>
      <p:sp>
        <p:nvSpPr>
          <p:cNvPr id="16" name="Shape 13"/>
          <p:cNvSpPr/>
          <p:nvPr/>
        </p:nvSpPr>
        <p:spPr>
          <a:xfrm>
            <a:off x="843736" y="5908119"/>
            <a:ext cx="489942" cy="489942"/>
          </a:xfrm>
          <a:prstGeom prst="roundRect">
            <a:avLst>
              <a:gd name="adj" fmla="val 18667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991612" y="5981581"/>
            <a:ext cx="194191" cy="3430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27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</a:t>
            </a:r>
            <a:endParaRPr lang="en-US" sz="2700" dirty="0"/>
          </a:p>
        </p:txBody>
      </p:sp>
      <p:sp>
        <p:nvSpPr>
          <p:cNvPr id="18" name="Text 15"/>
          <p:cNvSpPr/>
          <p:nvPr/>
        </p:nvSpPr>
        <p:spPr>
          <a:xfrm>
            <a:off x="2286357" y="5880854"/>
            <a:ext cx="2857976" cy="3571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Model Training</a:t>
            </a:r>
            <a:endParaRPr lang="en-US" sz="2250" dirty="0"/>
          </a:p>
        </p:txBody>
      </p:sp>
      <p:sp>
        <p:nvSpPr>
          <p:cNvPr id="19" name="Text 16"/>
          <p:cNvSpPr/>
          <p:nvPr/>
        </p:nvSpPr>
        <p:spPr>
          <a:xfrm>
            <a:off x="2286357" y="6368653"/>
            <a:ext cx="6095524" cy="10451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Train a machine learning model, such as a neural network or support vector machine, to classify articles as real or fake based on the extracted features.</a:t>
            </a:r>
            <a:endParaRPr lang="en-US" sz="17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50388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Proposed System</a:t>
            </a:r>
            <a:endParaRPr lang="en-US" sz="4650" dirty="0"/>
          </a:p>
        </p:txBody>
      </p:sp>
      <p:sp>
        <p:nvSpPr>
          <p:cNvPr id="3" name="Text 1"/>
          <p:cNvSpPr/>
          <p:nvPr/>
        </p:nvSpPr>
        <p:spPr>
          <a:xfrm>
            <a:off x="793790" y="3461623"/>
            <a:ext cx="3048595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Real-Time Monitoring</a:t>
            </a:r>
            <a:endParaRPr lang="en-US" sz="2300" dirty="0"/>
          </a:p>
        </p:txBody>
      </p:sp>
      <p:sp>
        <p:nvSpPr>
          <p:cNvPr id="4" name="Text 2"/>
          <p:cNvSpPr/>
          <p:nvPr/>
        </p:nvSpPr>
        <p:spPr>
          <a:xfrm>
            <a:off x="793790" y="4060508"/>
            <a:ext cx="3978116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Continuously monitor online content, including news articles, social media posts, and other user-generated content, for potential instances of fake news.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461623"/>
            <a:ext cx="3472934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Automated Classification</a:t>
            </a:r>
            <a:endParaRPr lang="en-US" sz="2300" dirty="0"/>
          </a:p>
        </p:txBody>
      </p:sp>
      <p:sp>
        <p:nvSpPr>
          <p:cNvPr id="6" name="Text 4"/>
          <p:cNvSpPr/>
          <p:nvPr/>
        </p:nvSpPr>
        <p:spPr>
          <a:xfrm>
            <a:off x="5332928" y="4060508"/>
            <a:ext cx="3978116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Leverage the trained machine learning model to classify the content as real or fake, providing immediate alerts and flagging suspicious articles.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461623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User Feedback Loop</a:t>
            </a:r>
            <a:endParaRPr lang="en-US" sz="2300" dirty="0"/>
          </a:p>
        </p:txBody>
      </p:sp>
      <p:sp>
        <p:nvSpPr>
          <p:cNvPr id="8" name="Text 6"/>
          <p:cNvSpPr/>
          <p:nvPr/>
        </p:nvSpPr>
        <p:spPr>
          <a:xfrm>
            <a:off x="9872067" y="4060508"/>
            <a:ext cx="3978116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Incorporate user feedback and expert review to continuously refine and improve the model's accuracy, ensuring it adapts to evolving trends in fake news.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80799" y="689729"/>
            <a:ext cx="5830372" cy="6382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000"/>
              </a:lnSpc>
              <a:buNone/>
            </a:pPr>
            <a:r>
              <a:rPr lang="en-US" sz="40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Dataset and Calculations</a:t>
            </a:r>
            <a:endParaRPr lang="en-US" sz="4000" dirty="0"/>
          </a:p>
        </p:txBody>
      </p:sp>
      <p:sp>
        <p:nvSpPr>
          <p:cNvPr id="4" name="Shape 1"/>
          <p:cNvSpPr/>
          <p:nvPr/>
        </p:nvSpPr>
        <p:spPr>
          <a:xfrm>
            <a:off x="680799" y="1619726"/>
            <a:ext cx="3794046" cy="3018473"/>
          </a:xfrm>
          <a:prstGeom prst="roundRect">
            <a:avLst>
              <a:gd name="adj" fmla="val 2707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882848" y="1821775"/>
            <a:ext cx="2553057" cy="319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Dataset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882848" y="2257544"/>
            <a:ext cx="3389948" cy="18673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system utilizes a comprehensive dataset comprising verified news articles and known instances of fake news, enabling the model to learn robust patterns and distinctions.</a:t>
            </a:r>
            <a:endParaRPr lang="en-US" sz="1500" dirty="0"/>
          </a:p>
        </p:txBody>
      </p:sp>
      <p:sp>
        <p:nvSpPr>
          <p:cNvPr id="7" name="Shape 4"/>
          <p:cNvSpPr/>
          <p:nvPr/>
        </p:nvSpPr>
        <p:spPr>
          <a:xfrm>
            <a:off x="4669274" y="1619726"/>
            <a:ext cx="3794046" cy="3018473"/>
          </a:xfrm>
          <a:prstGeom prst="roundRect">
            <a:avLst>
              <a:gd name="adj" fmla="val 2707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871323" y="1821775"/>
            <a:ext cx="2553057" cy="319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Feature Engineering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4871323" y="2257544"/>
            <a:ext cx="3389948" cy="21786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Advanced natural language processing techniques are employed to extract a wide range of textual, linguistic, and metadata features from the dataset, providing the model with rich information to identify fake news.</a:t>
            </a:r>
            <a:endParaRPr lang="en-US" sz="1500" dirty="0"/>
          </a:p>
        </p:txBody>
      </p:sp>
      <p:sp>
        <p:nvSpPr>
          <p:cNvPr id="10" name="Shape 7"/>
          <p:cNvSpPr/>
          <p:nvPr/>
        </p:nvSpPr>
        <p:spPr>
          <a:xfrm>
            <a:off x="680799" y="4832628"/>
            <a:ext cx="3794046" cy="2707243"/>
          </a:xfrm>
          <a:prstGeom prst="roundRect">
            <a:avLst>
              <a:gd name="adj" fmla="val 3018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882848" y="5034677"/>
            <a:ext cx="2553057" cy="319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Model Performance</a:t>
            </a:r>
            <a:endParaRPr lang="en-US" sz="2000" dirty="0"/>
          </a:p>
        </p:txBody>
      </p:sp>
      <p:sp>
        <p:nvSpPr>
          <p:cNvPr id="12" name="Text 9"/>
          <p:cNvSpPr/>
          <p:nvPr/>
        </p:nvSpPr>
        <p:spPr>
          <a:xfrm>
            <a:off x="882848" y="5470446"/>
            <a:ext cx="3389948" cy="18673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machine learning model achieves high accuracy in classifying news articles as real or fake, with ongoing refinement through user feedback and expert review.</a:t>
            </a:r>
            <a:endParaRPr lang="en-US" sz="1500" dirty="0"/>
          </a:p>
        </p:txBody>
      </p:sp>
      <p:sp>
        <p:nvSpPr>
          <p:cNvPr id="13" name="Shape 10"/>
          <p:cNvSpPr/>
          <p:nvPr/>
        </p:nvSpPr>
        <p:spPr>
          <a:xfrm>
            <a:off x="4669274" y="4832628"/>
            <a:ext cx="3794046" cy="2707243"/>
          </a:xfrm>
          <a:prstGeom prst="roundRect">
            <a:avLst>
              <a:gd name="adj" fmla="val 3018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4871323" y="5034677"/>
            <a:ext cx="2553057" cy="319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Scalability</a:t>
            </a:r>
            <a:endParaRPr lang="en-US" sz="2000" dirty="0"/>
          </a:p>
        </p:txBody>
      </p:sp>
      <p:sp>
        <p:nvSpPr>
          <p:cNvPr id="15" name="Text 12"/>
          <p:cNvSpPr/>
          <p:nvPr/>
        </p:nvSpPr>
        <p:spPr>
          <a:xfrm>
            <a:off x="4871323" y="5470446"/>
            <a:ext cx="3389948" cy="15561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system is designed to handle large volumes of online content, ensuring real-time detection and mitigation of the spread of misinformation.</a:t>
            </a:r>
            <a:endParaRPr lang="en-US" sz="15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08621" y="630674"/>
            <a:ext cx="4945618" cy="5834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550"/>
              </a:lnSpc>
              <a:buNone/>
            </a:pPr>
            <a:r>
              <a:rPr lang="en-US" sz="3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Results and Discussion</a:t>
            </a:r>
            <a:endParaRPr lang="en-US" sz="36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8621" y="1480661"/>
            <a:ext cx="444460" cy="44446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108621" y="2102882"/>
            <a:ext cx="2333387" cy="291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High Accuracy</a:t>
            </a:r>
            <a:endParaRPr lang="en-US" sz="1800" dirty="0"/>
          </a:p>
        </p:txBody>
      </p:sp>
      <p:sp>
        <p:nvSpPr>
          <p:cNvPr id="6" name="Text 2"/>
          <p:cNvSpPr/>
          <p:nvPr/>
        </p:nvSpPr>
        <p:spPr>
          <a:xfrm>
            <a:off x="6108621" y="2501146"/>
            <a:ext cx="7899559" cy="5686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machine learning model demonstrates a high level of accuracy in distinguishing between real and fake news articles, with an average accuracy of over 90%.</a:t>
            </a:r>
            <a:endParaRPr lang="en-US" sz="13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8621" y="3603069"/>
            <a:ext cx="444460" cy="44446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108621" y="4225290"/>
            <a:ext cx="2333387" cy="291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Real-Time Detection</a:t>
            </a:r>
            <a:endParaRPr lang="en-US" sz="1800" dirty="0"/>
          </a:p>
        </p:txBody>
      </p:sp>
      <p:sp>
        <p:nvSpPr>
          <p:cNvPr id="9" name="Text 4"/>
          <p:cNvSpPr/>
          <p:nvPr/>
        </p:nvSpPr>
        <p:spPr>
          <a:xfrm>
            <a:off x="6108621" y="4623554"/>
            <a:ext cx="7899559" cy="8529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system's ability to process and analyze content in real-time ensures that potential fake news can be identified and flagged immediately, mitigating the rapid spread of misinformation.</a:t>
            </a:r>
            <a:endParaRPr lang="en-US" sz="13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8621" y="6009799"/>
            <a:ext cx="444460" cy="44446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108621" y="6632019"/>
            <a:ext cx="2333387" cy="291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Scalable Solution</a:t>
            </a:r>
            <a:endParaRPr lang="en-US" sz="1800" dirty="0"/>
          </a:p>
        </p:txBody>
      </p:sp>
      <p:sp>
        <p:nvSpPr>
          <p:cNvPr id="12" name="Text 6"/>
          <p:cNvSpPr/>
          <p:nvPr/>
        </p:nvSpPr>
        <p:spPr>
          <a:xfrm>
            <a:off x="6108621" y="7030283"/>
            <a:ext cx="7899559" cy="5686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architecture of the system allows for efficient handling of large volumes of online content, making it a viable solution for combating the growing problem of fake news on a global scale.</a:t>
            </a:r>
            <a:endParaRPr lang="en-US" sz="13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02945" y="590074"/>
            <a:ext cx="5272326" cy="6590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150"/>
              </a:lnSpc>
              <a:buNone/>
            </a:pPr>
            <a:r>
              <a:rPr lang="en-US" sz="41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Conclusion</a:t>
            </a:r>
            <a:endParaRPr lang="en-US" sz="41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945" y="1550313"/>
            <a:ext cx="1004173" cy="213681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008346" y="1751052"/>
            <a:ext cx="2636163" cy="3294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Effective Solution</a:t>
            </a:r>
            <a:endParaRPr lang="en-US" sz="2050" dirty="0"/>
          </a:p>
        </p:txBody>
      </p:sp>
      <p:sp>
        <p:nvSpPr>
          <p:cNvPr id="6" name="Text 2"/>
          <p:cNvSpPr/>
          <p:nvPr/>
        </p:nvSpPr>
        <p:spPr>
          <a:xfrm>
            <a:off x="2008346" y="2200989"/>
            <a:ext cx="6432709" cy="12853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proposed system demonstrates the potential of basic machine learning techniques to address the issue of fake news, offering a reliable and scalable approach to identifying and mitigating the spread of misinformation.</a:t>
            </a:r>
            <a:endParaRPr lang="en-US" sz="15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945" y="3687128"/>
            <a:ext cx="1004173" cy="213681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008346" y="3887867"/>
            <a:ext cx="2636163" cy="3294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Ongoing Refinement</a:t>
            </a:r>
            <a:endParaRPr lang="en-US" sz="2050" dirty="0"/>
          </a:p>
        </p:txBody>
      </p:sp>
      <p:sp>
        <p:nvSpPr>
          <p:cNvPr id="9" name="Text 4"/>
          <p:cNvSpPr/>
          <p:nvPr/>
        </p:nvSpPr>
        <p:spPr>
          <a:xfrm>
            <a:off x="2008346" y="4337804"/>
            <a:ext cx="6432709" cy="12853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Continued research and development, combined with user feedback and expert review, will further enhance the system's accuracy and adaptability, ensuring its effectiveness in the long run.</a:t>
            </a:r>
            <a:endParaRPr lang="en-US" sz="15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945" y="5823942"/>
            <a:ext cx="1004173" cy="181546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008346" y="6024682"/>
            <a:ext cx="2636163" cy="3294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Positive Impact</a:t>
            </a:r>
            <a:endParaRPr lang="en-US" sz="2050" dirty="0"/>
          </a:p>
        </p:txBody>
      </p:sp>
      <p:sp>
        <p:nvSpPr>
          <p:cNvPr id="12" name="Text 6"/>
          <p:cNvSpPr/>
          <p:nvPr/>
        </p:nvSpPr>
        <p:spPr>
          <a:xfrm>
            <a:off x="2008346" y="6474619"/>
            <a:ext cx="6432709" cy="9640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By empowering users with the ability to discern between real and fake news, this system has the potential to restore trust in online information, fostering a more informed and engaged society.</a:t>
            </a:r>
            <a:endParaRPr lang="en-US" sz="15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047280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References</a:t>
            </a:r>
            <a:endParaRPr lang="en-US" sz="4650" dirty="0"/>
          </a:p>
        </p:txBody>
      </p:sp>
      <p:sp>
        <p:nvSpPr>
          <p:cNvPr id="4" name="Text 1"/>
          <p:cNvSpPr/>
          <p:nvPr/>
        </p:nvSpPr>
        <p:spPr>
          <a:xfrm>
            <a:off x="6280190" y="3131701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Allcott, H., &amp; Gentzkow, M. (2017). Social media and fake news in the 2016 election. Journal of Economic Perspectives, 31(2), 211-36.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411265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Shu, K., Sliva, A., Wang, S., Tang, J., &amp; Liu, H. (2017). Fake news detection on social media: A data mining perspective. ACM SIGKDD Explorations Newsletter, 19(1), 22-36.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5456515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Vosoughi, S., Roy, D., &amp; Aral, S. (2018). The spread of true and false news online. Science, 359(6380), 1146-1151.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2024-11-20T07:50:45Z</dcterms:created>
  <dcterms:modified xsi:type="dcterms:W3CDTF">2024-11-20T07:50:45Z</dcterms:modified>
</cp:coreProperties>
</file>